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presProps" Target="pres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48EED-99E0-4534-98FD-AB8E4FF17F72}" type="datetimeFigureOut">
              <a:rPr lang="zh-CN" altLang="en-US" smtClean="0"/>
              <a:t>2021/12/1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84697-9E6F-42C5-9002-00D853B3A34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58854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648EED-99E0-4534-98FD-AB8E4FF17F72}" type="datetimeFigureOut">
              <a:rPr lang="zh-CN" altLang="en-US" smtClean="0"/>
              <a:t>2021/12/1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684697-9E6F-42C5-9002-00D853B3A34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34562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jpeg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jpeg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jpeg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jpeg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jpeg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jpeg"/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jpeg"/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jpeg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jpeg"/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jpeg"/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jpeg"/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jpeg"/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jpeg"/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jpeg"/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jpeg"/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jpeg"/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jpeg"/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jpeg"/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zh-CN" altLang="en-US" sz="4400" smtClean="0">
                <a:solidFill>
                  <a:srgbClr val="990033"/>
                </a:solidFill>
                <a:latin typeface="华文中宋" panose="02010600040101010101" pitchFamily="2" charset="-122"/>
              </a:rPr>
              <a:t/>
            </a:r>
            <a:br>
              <a:rPr lang="zh-CN" altLang="en-US" sz="4400" smtClean="0">
                <a:solidFill>
                  <a:srgbClr val="990033"/>
                </a:solidFill>
                <a:latin typeface="华文中宋" panose="02010600040101010101" pitchFamily="2" charset="-122"/>
              </a:rPr>
            </a:br>
            <a:r>
              <a:rPr lang="zh-CN" altLang="en-US" sz="4400" smtClean="0">
                <a:solidFill>
                  <a:srgbClr val="990033"/>
                </a:solidFill>
                <a:latin typeface="华文中宋" panose="02010600040101010101" pitchFamily="2" charset="-122"/>
              </a:rPr>
              <a:t> </a:t>
            </a:r>
            <a:r>
              <a:rPr lang="en-US" altLang="zh-CN" sz="4800" b="1" smtClean="0">
                <a:solidFill>
                  <a:srgbClr val="990033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4  </a:t>
            </a:r>
            <a:r>
              <a:rPr lang="zh-CN" altLang="en-US" sz="4800" b="1" smtClean="0">
                <a:solidFill>
                  <a:srgbClr val="990033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面向对象</a:t>
            </a:r>
            <a:endParaRPr lang="zh-CN" altLang="en-US" sz="4800" b="1" smtClean="0">
              <a:solidFill>
                <a:srgbClr val="990033"/>
              </a:solidFill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1489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99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1" smtClean="0"/>
              <a:t>4.1.3 </a:t>
            </a:r>
            <a:r>
              <a:rPr lang="zh-CN" altLang="en-US" sz="3200" b="1" smtClean="0"/>
              <a:t>面向对象方法学</a:t>
            </a:r>
            <a:endParaRPr lang="zh-CN" altLang="en-US" sz="3200" b="1" dirty="0" smtClean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77390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/>
              <a:t>4.2.3 </a:t>
            </a:r>
            <a:r>
              <a:rPr lang="zh-CN" altLang="en-US" sz="3200" smtClean="0"/>
              <a:t>数据封装</a:t>
            </a:r>
            <a:r>
              <a:rPr lang="en-US" altLang="zh-CN" sz="3200" smtClean="0"/>
              <a:t>--static data</a:t>
            </a:r>
            <a:r>
              <a:rPr lang="zh-CN" altLang="en-US" sz="3200" smtClean="0"/>
              <a:t>（类变量）</a:t>
            </a:r>
            <a:r>
              <a:rPr lang="en-US" altLang="zh-CN" sz="3200" smtClean="0"/>
              <a:t> </a:t>
            </a:r>
            <a:endParaRPr lang="en-US" altLang="zh-CN" sz="3200" dirty="0" smtClean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55684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1</a:t>
            </a:r>
            <a:r>
              <a:rPr lang="zh-CN" altLang="en-US" smtClean="0"/>
              <a:t>、如何调用一个</a:t>
            </a:r>
            <a:r>
              <a:rPr lang="en-US" altLang="zh-CN" smtClean="0"/>
              <a:t>static</a:t>
            </a:r>
            <a:r>
              <a:rPr lang="zh-CN" altLang="en-US" smtClean="0"/>
              <a:t>变量</a:t>
            </a:r>
            <a:endParaRPr lang="zh-CN" altLang="en-US" smtClean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41196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11393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03763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5672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557724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/>
              <a:t>4.2.3 </a:t>
            </a:r>
            <a:r>
              <a:rPr lang="zh-CN" altLang="en-US" sz="3200" smtClean="0"/>
              <a:t>数据封装</a:t>
            </a:r>
            <a:r>
              <a:rPr lang="en-US" altLang="zh-CN" sz="3200" smtClean="0"/>
              <a:t>----</a:t>
            </a:r>
            <a:br>
              <a:rPr lang="en-US" altLang="zh-CN" sz="3200" smtClean="0"/>
            </a:br>
            <a:r>
              <a:rPr lang="en-US" altLang="zh-CN" sz="3200" smtClean="0"/>
              <a:t> </a:t>
            </a:r>
            <a:r>
              <a:rPr lang="zh-CN" altLang="en-US" sz="3200" smtClean="0"/>
              <a:t>静态方法（</a:t>
            </a:r>
            <a:r>
              <a:rPr lang="en-US" altLang="zh-CN" sz="3200" smtClean="0"/>
              <a:t>static   method</a:t>
            </a:r>
            <a:r>
              <a:rPr lang="zh-CN" altLang="en-US" sz="3200" smtClean="0"/>
              <a:t>）</a:t>
            </a:r>
            <a:endParaRPr lang="zh-CN" altLang="en-US" sz="3200" smtClean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113545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/>
              <a:t>4.2.3 </a:t>
            </a:r>
            <a:r>
              <a:rPr lang="zh-CN" altLang="en-US" sz="3200" smtClean="0"/>
              <a:t>静态方法（</a:t>
            </a:r>
            <a:r>
              <a:rPr lang="en-US" altLang="zh-CN" sz="3200" smtClean="0"/>
              <a:t>static   method</a:t>
            </a:r>
            <a:r>
              <a:rPr lang="zh-CN" altLang="en-US" sz="3200" smtClean="0"/>
              <a:t>）</a:t>
            </a:r>
            <a:endParaRPr lang="zh-CN" altLang="en-US" sz="3200" smtClean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951532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231888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8705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b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4.2 </a:t>
            </a:r>
            <a:r>
              <a:rPr lang="zh-CN" altLang="en-US" sz="3200" b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面向对象基本特征：封装、继承和多态</a:t>
            </a:r>
            <a:endParaRPr lang="zh-CN" altLang="en-US" sz="3200" b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1699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smtClean="0">
                <a:latin typeface="宋体" panose="02010600030101010101" pitchFamily="2" charset="-122"/>
              </a:rPr>
              <a:t>Jdk1.5</a:t>
            </a:r>
            <a:r>
              <a:rPr lang="zh-CN" altLang="en-US" sz="3200" smtClean="0">
                <a:latin typeface="宋体" panose="02010600030101010101" pitchFamily="2" charset="-122"/>
              </a:rPr>
              <a:t>之后的特性</a:t>
            </a:r>
            <a:r>
              <a:rPr lang="en-US" altLang="zh-CN" sz="3200" smtClean="0">
                <a:latin typeface="宋体" panose="02010600030101010101" pitchFamily="2" charset="-122"/>
              </a:rPr>
              <a:t>----</a:t>
            </a:r>
            <a:r>
              <a:rPr lang="zh-CN" altLang="en-US" sz="3200" smtClean="0">
                <a:latin typeface="宋体" panose="02010600030101010101" pitchFamily="2" charset="-122"/>
              </a:rPr>
              <a:t>静态引用</a:t>
            </a:r>
            <a:endParaRPr lang="zh-CN" altLang="en-US" dirty="0" smtClean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72775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69448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776238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417503"/>
      </p:ext>
    </p:extLst>
  </p:cSld>
  <p:clrMapOvr>
    <a:masterClrMapping/>
  </p:clrMapOvr>
  <p:transition/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80986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251614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387431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/>
              <a:t>4.2.4 </a:t>
            </a:r>
            <a:r>
              <a:rPr lang="zh-CN" altLang="en-US" sz="3200" smtClean="0"/>
              <a:t>对象数组</a:t>
            </a:r>
            <a:endParaRPr lang="en-US" altLang="zh-CN" sz="3200" smtClean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092837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834388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NULL</a:t>
            </a:r>
            <a:endParaRPr lang="en-US" altLang="zh-CN" smtClean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1260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99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4.2 </a:t>
            </a:r>
            <a:r>
              <a:rPr lang="zh-CN" altLang="en-US" b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封装、继承和多态</a:t>
            </a:r>
            <a:endParaRPr lang="zh-CN" altLang="en-US" b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4147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zh-CN" smtClean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0975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四章第二部分：</a:t>
            </a:r>
            <a:r>
              <a:rPr lang="en-US" altLang="zh-CN" smtClean="0"/>
              <a:t> </a:t>
            </a:r>
            <a:r>
              <a:rPr lang="zh-CN" altLang="en-US" smtClean="0"/>
              <a:t>类之间关系及设计</a:t>
            </a:r>
            <a:endParaRPr lang="zh-CN" altLang="en-US" smtClean="0">
              <a:solidFill>
                <a:srgbClr val="990033"/>
              </a:solidFill>
            </a:endParaRPr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065480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7833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4.2 </a:t>
            </a:r>
            <a:r>
              <a:rPr lang="zh-CN" altLang="en-US" b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封装、继承和多态</a:t>
            </a:r>
            <a:endParaRPr lang="zh-CN" altLang="en-US" b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59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sz="3200" b="1" smtClean="0">
                <a:solidFill>
                  <a:srgbClr val="0033CC"/>
                </a:solidFill>
              </a:rPr>
              <a:t>3</a:t>
            </a:r>
            <a:r>
              <a:rPr lang="zh-CN" altLang="en-US" sz="3200" b="1" smtClean="0">
                <a:solidFill>
                  <a:srgbClr val="0033CC"/>
                </a:solidFill>
              </a:rPr>
              <a:t>、多态</a:t>
            </a:r>
            <a:endParaRPr lang="zh-CN" altLang="en-US" sz="4800" b="1" dirty="0">
              <a:solidFill>
                <a:srgbClr val="0033CC"/>
              </a:solidFill>
            </a:endParaRPr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1072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sz="3200" b="1" smtClean="0">
                <a:solidFill>
                  <a:srgbClr val="0033CC"/>
                </a:solidFill>
              </a:rPr>
              <a:t>3</a:t>
            </a:r>
            <a:r>
              <a:rPr lang="zh-CN" altLang="en-US" sz="3200" b="1" smtClean="0">
                <a:solidFill>
                  <a:srgbClr val="0033CC"/>
                </a:solidFill>
              </a:rPr>
              <a:t>、多态</a:t>
            </a:r>
            <a:endParaRPr lang="zh-CN" altLang="en-US" sz="4800" b="1" dirty="0">
              <a:solidFill>
                <a:srgbClr val="0033CC"/>
              </a:solidFill>
            </a:endParaRPr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3778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/>
              <a:t>4.2 java</a:t>
            </a:r>
            <a:r>
              <a:rPr lang="zh-CN" altLang="en-US" sz="3200" smtClean="0"/>
              <a:t>支持的面向对象基础技术</a:t>
            </a:r>
            <a:endParaRPr lang="zh-CN" altLang="en-US" sz="3200" smtClean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6943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/>
              <a:t>4.2.1</a:t>
            </a:r>
            <a:r>
              <a:rPr lang="zh-CN" altLang="en-US" sz="3200" smtClean="0"/>
              <a:t>类与对象</a:t>
            </a:r>
            <a:endParaRPr lang="zh-CN" altLang="zh-CN" sz="3200" smtClean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0300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>
                <a:latin typeface="Times New Roman" pitchFamily="18" charset="0"/>
              </a:rPr>
              <a:t>1 </a:t>
            </a:r>
            <a:r>
              <a:rPr lang="zh-CN" altLang="en-US" smtClean="0">
                <a:latin typeface="Times New Roman" pitchFamily="18" charset="0"/>
              </a:rPr>
              <a:t>基本类的定义</a:t>
            </a:r>
            <a:endParaRPr lang="zh-CN" altLang="en-US" dirty="0" smtClean="0">
              <a:latin typeface="Times New Roman" pitchFamily="18" charset="0"/>
            </a:endParaRPr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4442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>
                <a:latin typeface="Times New Roman" panose="02020603050405020304" pitchFamily="18" charset="0"/>
              </a:rPr>
              <a:t>1 </a:t>
            </a:r>
            <a:r>
              <a:rPr lang="zh-CN" altLang="en-US" smtClean="0">
                <a:latin typeface="Times New Roman" panose="02020603050405020304" pitchFamily="18" charset="0"/>
              </a:rPr>
              <a:t>基本类的定义</a:t>
            </a:r>
            <a:endParaRPr lang="zh-CN" altLang="en-US" dirty="0" smtClean="0">
              <a:latin typeface="Times New Roman" panose="02020603050405020304" pitchFamily="18" charset="0"/>
            </a:endParaRPr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6366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第一部分四：</a:t>
            </a:r>
            <a:r>
              <a:rPr lang="en-US" altLang="zh-CN" smtClean="0"/>
              <a:t> </a:t>
            </a:r>
            <a:r>
              <a:rPr lang="zh-CN" altLang="en-US" smtClean="0"/>
              <a:t>面向对象基础</a:t>
            </a:r>
            <a:endParaRPr lang="zh-CN" altLang="en-US" smtClean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6751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3200" smtClean="0"/>
              <a:t>举例</a:t>
            </a:r>
            <a:r>
              <a:rPr lang="en-US" altLang="zh-CN" sz="3200" smtClean="0"/>
              <a:t>--</a:t>
            </a:r>
            <a:r>
              <a:rPr lang="zh-CN" altLang="en-US" sz="3200" smtClean="0">
                <a:latin typeface="Times New Roman" panose="02020603050405020304" pitchFamily="18" charset="0"/>
              </a:rPr>
              <a:t>类的定义</a:t>
            </a:r>
            <a:endParaRPr lang="zh-CN" altLang="en-US" smtClean="0">
              <a:latin typeface="Times New Roman" panose="02020603050405020304" pitchFamily="18" charset="0"/>
            </a:endParaRPr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2892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altLang="zh-CN" sz="3200" b="1" smtClean="0"/>
              <a:t>2 </a:t>
            </a:r>
            <a:r>
              <a:rPr lang="zh-CN" altLang="en-US" sz="3200" b="1" smtClean="0"/>
              <a:t>变量的作用域（改到第四章讲）</a:t>
            </a:r>
            <a:endParaRPr lang="zh-CN" altLang="en-US" sz="3200" b="1" dirty="0" smtClean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5907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6139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1777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smtClean="0"/>
              <a:t>编译执行</a:t>
            </a:r>
            <a:endParaRPr lang="zh-CN" altLang="zh-CN" dirty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2375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802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/>
              <a:t>4.2.1</a:t>
            </a:r>
            <a:r>
              <a:rPr lang="zh-CN" altLang="en-US" sz="3200" smtClean="0"/>
              <a:t>类与对象</a:t>
            </a:r>
            <a:endParaRPr lang="zh-CN" altLang="zh-CN" sz="3200" smtClean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8605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latin typeface="Times New Roman" panose="02020603050405020304" pitchFamily="18" charset="0"/>
              </a:rPr>
              <a:t>2 </a:t>
            </a:r>
            <a:r>
              <a:rPr lang="zh-CN" altLang="en-US" smtClean="0">
                <a:latin typeface="Times New Roman" panose="02020603050405020304" pitchFamily="18" charset="0"/>
              </a:rPr>
              <a:t>对象：对象是类的具体实例</a:t>
            </a:r>
            <a:endParaRPr lang="zh-CN" altLang="en-US" dirty="0" smtClean="0">
              <a:latin typeface="Times New Roman" panose="02020603050405020304" pitchFamily="18" charset="0"/>
            </a:endParaRPr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8763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对象初始化问题</a:t>
            </a:r>
            <a:endParaRPr lang="zh-CN" altLang="en-US" dirty="0" smtClean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043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3200" smtClean="0"/>
              <a:t>举例</a:t>
            </a:r>
            <a:r>
              <a:rPr lang="en-US" altLang="zh-CN" sz="3200" smtClean="0"/>
              <a:t>--</a:t>
            </a:r>
            <a:r>
              <a:rPr lang="zh-CN" altLang="en-US" sz="3200" smtClean="0">
                <a:latin typeface="Times New Roman" panose="02020603050405020304" pitchFamily="18" charset="0"/>
              </a:rPr>
              <a:t>类的定义</a:t>
            </a:r>
            <a:endParaRPr lang="zh-CN" altLang="en-US" smtClean="0">
              <a:latin typeface="Times New Roman" panose="02020603050405020304" pitchFamily="18" charset="0"/>
            </a:endParaRPr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881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4261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>
                <a:solidFill>
                  <a:schemeClr val="tx1"/>
                </a:solidFill>
                <a:latin typeface="Times New Roman" panose="02020603050405020304" pitchFamily="18" charset="0"/>
              </a:rPr>
              <a:t>自动进行初始化赋值</a:t>
            </a:r>
            <a:r>
              <a:rPr lang="zh-CN" altLang="en-US" smtClean="0">
                <a:solidFill>
                  <a:schemeClr val="tx1"/>
                </a:solidFill>
              </a:rPr>
              <a:t> </a:t>
            </a:r>
            <a:endParaRPr lang="zh-CN" altLang="en-US" dirty="0" smtClean="0">
              <a:latin typeface="Times New Roman" panose="02020603050405020304" pitchFamily="18" charset="0"/>
            </a:endParaRPr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1873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732068"/>
      </p:ext>
    </p:extLst>
  </p:cSld>
  <p:clrMapOvr>
    <a:masterClrMapping/>
  </p:clrMapOvr>
  <p:transition spd="slow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latin typeface="Times New Roman" panose="02020603050405020304" pitchFamily="18" charset="0"/>
              </a:rPr>
              <a:t>3</a:t>
            </a:r>
            <a:r>
              <a:rPr lang="zh-CN" altLang="en-US" smtClean="0">
                <a:latin typeface="Times New Roman" panose="02020603050405020304" pitchFamily="18" charset="0"/>
              </a:rPr>
              <a:t>对象的引用</a:t>
            </a:r>
            <a:endParaRPr lang="zh-CN" altLang="en-US" dirty="0" smtClean="0">
              <a:latin typeface="Times New Roman" panose="02020603050405020304" pitchFamily="18" charset="0"/>
            </a:endParaRPr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0387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2742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>
                <a:latin typeface="Times New Roman" panose="02020603050405020304" pitchFamily="18" charset="0"/>
              </a:rPr>
              <a:t>对象的生命周期</a:t>
            </a:r>
            <a:endParaRPr lang="zh-CN" altLang="en-US" smtClean="0">
              <a:latin typeface="Times New Roman" panose="02020603050405020304" pitchFamily="18" charset="0"/>
            </a:endParaRPr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9128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421777"/>
      </p:ext>
    </p:extLst>
  </p:cSld>
  <p:clrMapOvr>
    <a:masterClrMapping/>
  </p:clrMapOvr>
  <p:transition>
    <p:split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zh-CN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扩展部分</a:t>
            </a:r>
            <a:endParaRPr lang="zh-CN" altLang="en-US" dirty="0" smtClean="0">
              <a:latin typeface="宋体" panose="02010600030101010101" pitchFamily="2" charset="-122"/>
            </a:endParaRPr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524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6430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zh-CN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mtClean="0">
                <a:latin typeface="宋体" panose="02010600030101010101" pitchFamily="2" charset="-122"/>
              </a:rPr>
              <a:t>对象的比较</a:t>
            </a:r>
            <a:endParaRPr lang="zh-CN" altLang="en-US" smtClean="0">
              <a:latin typeface="宋体" panose="02010600030101010101" pitchFamily="2" charset="-122"/>
            </a:endParaRPr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8334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>
                <a:latin typeface="Times New Roman" panose="02020603050405020304" pitchFamily="18" charset="0"/>
              </a:rPr>
              <a:t>基本类的定义</a:t>
            </a:r>
            <a:endParaRPr lang="zh-CN" altLang="en-US" dirty="0" smtClean="0">
              <a:latin typeface="Times New Roman" panose="02020603050405020304" pitchFamily="18" charset="0"/>
            </a:endParaRPr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293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52029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 </a:t>
            </a:r>
            <a:r>
              <a:rPr lang="zh-CN" altLang="en-US" sz="3200" smtClean="0"/>
              <a:t>方法调用</a:t>
            </a:r>
            <a:endParaRPr lang="en-US" altLang="zh-CN" sz="3200" dirty="0" smtClean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26907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 </a:t>
            </a:r>
            <a:r>
              <a:rPr lang="en-US" altLang="zh-CN" sz="3200" smtClean="0"/>
              <a:t>5</a:t>
            </a:r>
            <a:r>
              <a:rPr lang="zh-CN" altLang="en-US" sz="3200" smtClean="0"/>
              <a:t>、构造方法</a:t>
            </a:r>
            <a:r>
              <a:rPr lang="en-US" altLang="zh-CN" sz="3200" smtClean="0"/>
              <a:t> (constructor)</a:t>
            </a:r>
            <a:endParaRPr lang="en-US" altLang="zh-CN" sz="3200" dirty="0" smtClean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83212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0657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4881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编程小问题</a:t>
            </a:r>
            <a:endParaRPr lang="zh-CN" altLang="en-US" smtClean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09927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 </a:t>
            </a:r>
            <a:r>
              <a:rPr lang="en-US" altLang="zh-CN" sz="4000" smtClean="0"/>
              <a:t>5 (</a:t>
            </a:r>
            <a:r>
              <a:rPr lang="zh-CN" altLang="en-US" sz="4000" smtClean="0"/>
              <a:t>构造方法</a:t>
            </a:r>
            <a:r>
              <a:rPr lang="en-US" altLang="zh-CN" sz="4000" smtClean="0"/>
              <a:t>)------</a:t>
            </a:r>
            <a:r>
              <a:rPr lang="zh-CN" altLang="en-US" smtClean="0"/>
              <a:t>默认构造方法</a:t>
            </a:r>
            <a:endParaRPr lang="zh-CN" altLang="en-US" dirty="0" smtClean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062489"/>
      </p:ext>
    </p:extLst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3541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初始化块（了解，不常用）</a:t>
            </a:r>
            <a:endParaRPr lang="zh-CN" altLang="en-US" dirty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9301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8519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99"/>
    </mc:Choice>
    <mc:Fallback>
      <p:transition spd="slow"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smtClean="0"/>
              <a:t>6</a:t>
            </a:r>
            <a:r>
              <a:rPr lang="zh-CN" altLang="en-US" sz="3600" smtClean="0"/>
              <a:t>、</a:t>
            </a:r>
            <a:r>
              <a:rPr lang="en-US" altLang="zh-CN" sz="3600" smtClean="0"/>
              <a:t>Java</a:t>
            </a:r>
            <a:r>
              <a:rPr lang="zh-CN" altLang="en-US" sz="3600" smtClean="0"/>
              <a:t>参数传递</a:t>
            </a:r>
            <a:endParaRPr lang="zh-CN" altLang="en-US" sz="3600" dirty="0" smtClean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469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latin typeface="Segoe UI" panose="020B0502040204020203" pitchFamily="34" charset="0"/>
                <a:cs typeface="Segoe UI" panose="020B0502040204020203" pitchFamily="34" charset="0"/>
              </a:rPr>
              <a:t>4.1.1 </a:t>
            </a:r>
            <a:r>
              <a:rPr lang="zh-CN" altLang="en-US" sz="3200" smtClean="0">
                <a:latin typeface="Segoe UI" panose="020B0502040204020203" pitchFamily="34" charset="0"/>
                <a:cs typeface="Segoe UI" panose="020B0502040204020203" pitchFamily="34" charset="0"/>
              </a:rPr>
              <a:t>面向对象方法学</a:t>
            </a:r>
            <a:endParaRPr lang="zh-CN" altLang="en-US" sz="3200" smtClean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047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3600" b="1" smtClean="0">
                <a:solidFill>
                  <a:schemeClr val="tx1"/>
                </a:solidFill>
              </a:rPr>
              <a:t>参数传递----传递简单数据类型（值拷贝）</a:t>
            </a:r>
            <a:endParaRPr lang="zh-CN" altLang="en-US" sz="3600" b="1" dirty="0" smtClean="0">
              <a:solidFill>
                <a:schemeClr val="tx1"/>
              </a:solidFill>
            </a:endParaRPr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2389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3600" b="1" smtClean="0">
                <a:solidFill>
                  <a:schemeClr val="tx1"/>
                </a:solidFill>
              </a:rPr>
              <a:t>参数传递----传递引用类型（引用值拷贝）</a:t>
            </a:r>
            <a:endParaRPr lang="zh-CN" altLang="en-US" sz="3600" b="1" dirty="0" smtClean="0">
              <a:solidFill>
                <a:schemeClr val="tx1"/>
              </a:solidFill>
            </a:endParaRPr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6235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zh-CN" sz="4000" b="1" smtClean="0">
              <a:solidFill>
                <a:schemeClr val="tx1"/>
              </a:solidFill>
            </a:endParaRPr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5001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957667"/>
      </p:ext>
    </p:extLst>
  </p:cSld>
  <p:clrMapOvr>
    <a:masterClrMapping/>
  </p:clrMapOvr>
  <p:transition>
    <p:split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9642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198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3600" b="1" smtClean="0"/>
              <a:t>变长参数</a:t>
            </a:r>
            <a:endParaRPr lang="zh-CN" altLang="en-US" sz="3600" b="1" dirty="0" smtClean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0029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en-US" smtClean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33178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en-US" smtClean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6848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Demo</a:t>
            </a:r>
            <a:endParaRPr lang="zh-CN" altLang="en-US" dirty="0" smtClean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6376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80250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smtClean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7886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/>
              <a:t>4.2.1</a:t>
            </a:r>
            <a:r>
              <a:rPr lang="zh-CN" altLang="en-US" sz="3200" smtClean="0"/>
              <a:t>类与对象</a:t>
            </a:r>
            <a:endParaRPr lang="zh-CN" altLang="zh-CN" sz="3200" smtClean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01167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/>
              <a:t>4.2 java</a:t>
            </a:r>
            <a:r>
              <a:rPr lang="zh-CN" altLang="en-US" sz="3200" smtClean="0"/>
              <a:t>支持的面向对象基础技术</a:t>
            </a:r>
            <a:endParaRPr lang="zh-CN" altLang="en-US" sz="3200" smtClean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3715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latin typeface="宋体" panose="02010600030101010101" pitchFamily="2" charset="-122"/>
              </a:rPr>
              <a:t>Java</a:t>
            </a:r>
            <a:r>
              <a:rPr lang="zh-CN" altLang="en-US" smtClean="0">
                <a:latin typeface="宋体" panose="02010600030101010101" pitchFamily="2" charset="-122"/>
              </a:rPr>
              <a:t>语言提供的语法支持</a:t>
            </a:r>
            <a:endParaRPr lang="zh-CN" altLang="en-US" dirty="0" smtClean="0">
              <a:latin typeface="宋体" panose="02010600030101010101" pitchFamily="2" charset="-122"/>
            </a:endParaRPr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15585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54544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76578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/>
              <a:t>4.2 java</a:t>
            </a:r>
            <a:r>
              <a:rPr lang="zh-CN" altLang="en-US" sz="3200" smtClean="0"/>
              <a:t>支持的面向对象基础技术</a:t>
            </a:r>
            <a:endParaRPr lang="zh-CN" altLang="en-US" sz="3200" smtClean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4008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4.2.2  </a:t>
            </a:r>
            <a:r>
              <a:rPr lang="zh-CN" altLang="en-US" smtClean="0"/>
              <a:t>隐藏内部细节</a:t>
            </a:r>
            <a:endParaRPr lang="zh-CN" altLang="en-US" smtClean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4177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31491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solidFill>
                  <a:schemeClr val="tx1"/>
                </a:solidFill>
                <a:latin typeface="华文中宋" panose="02010600040101010101" pitchFamily="2" charset="-122"/>
              </a:rPr>
              <a:t>package---</a:t>
            </a:r>
            <a:r>
              <a:rPr lang="zh-CN" altLang="en-US" smtClean="0">
                <a:solidFill>
                  <a:schemeClr val="tx1"/>
                </a:solidFill>
                <a:latin typeface="华文中宋" panose="02010600040101010101" pitchFamily="2" charset="-122"/>
              </a:rPr>
              <a:t>包</a:t>
            </a:r>
            <a:endParaRPr lang="zh-CN" altLang="en-US" smtClean="0">
              <a:solidFill>
                <a:schemeClr val="tx1"/>
              </a:solidFill>
              <a:latin typeface="华文中宋" panose="02010600040101010101" pitchFamily="2" charset="-122"/>
            </a:endParaRPr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6018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4000" smtClean="0">
                <a:solidFill>
                  <a:schemeClr val="tx1"/>
                </a:solidFill>
              </a:rPr>
              <a:t>4.1.2</a:t>
            </a:r>
            <a:r>
              <a:rPr lang="zh-CN" altLang="en-US" sz="4000" smtClean="0">
                <a:solidFill>
                  <a:schemeClr val="tx1"/>
                </a:solidFill>
              </a:rPr>
              <a:t>面向对象设计</a:t>
            </a:r>
            <a:r>
              <a:rPr lang="zh-CN" altLang="en-US" sz="4000" smtClean="0"/>
              <a:t>的任务（了解）</a:t>
            </a:r>
            <a:endParaRPr lang="zh-CN" altLang="en-US" sz="4000" dirty="0" smtClean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02626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>
                <a:solidFill>
                  <a:schemeClr val="tx1"/>
                </a:solidFill>
              </a:rPr>
              <a:t>包的定义</a:t>
            </a:r>
            <a:endParaRPr lang="zh-CN" altLang="en-US" dirty="0" smtClean="0">
              <a:solidFill>
                <a:schemeClr val="tx1"/>
              </a:solidFill>
            </a:endParaRPr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9544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zh-CN" smtClean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6325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2154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61369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zh-CN" smtClean="0"/>
              <a:t> </a:t>
            </a:r>
            <a:r>
              <a:rPr lang="zh-CN" altLang="en-US" smtClean="0"/>
              <a:t>运行包中的类</a:t>
            </a:r>
            <a:endParaRPr lang="zh-CN" altLang="en-US" smtClean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20388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3200" b="1" smtClean="0">
                <a:solidFill>
                  <a:schemeClr val="tx1"/>
                </a:solidFill>
              </a:rPr>
              <a:t>包小结：</a:t>
            </a:r>
            <a:endParaRPr lang="zh-CN" altLang="en-US" sz="3200" b="1" smtClean="0">
              <a:solidFill>
                <a:schemeClr val="tx1"/>
              </a:solidFill>
            </a:endParaRPr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887362"/>
      </p:ext>
    </p:extLst>
  </p:cSld>
  <p:clrMapOvr>
    <a:masterClrMapping/>
  </p:clrMapOvr>
  <p:transition>
    <p:wipe dir="d"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solidFill>
                  <a:schemeClr val="tx1"/>
                </a:solidFill>
              </a:rPr>
              <a:t>First----</a:t>
            </a:r>
            <a:r>
              <a:rPr lang="zh-CN" altLang="en-US" smtClean="0">
                <a:solidFill>
                  <a:schemeClr val="tx1"/>
                </a:solidFill>
              </a:rPr>
              <a:t>类访问权限</a:t>
            </a:r>
            <a:endParaRPr lang="zh-CN" altLang="en-US" smtClean="0">
              <a:solidFill>
                <a:schemeClr val="tx1"/>
              </a:solidFill>
            </a:endParaRPr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89474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3200" smtClean="0">
                <a:solidFill>
                  <a:schemeClr val="tx1"/>
                </a:solidFill>
              </a:rPr>
              <a:t>访问控制符</a:t>
            </a:r>
            <a:endParaRPr lang="zh-CN" altLang="en-US" sz="3200" smtClean="0">
              <a:solidFill>
                <a:schemeClr val="tx1"/>
              </a:solidFill>
            </a:endParaRPr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974758"/>
      </p:ext>
    </p:extLst>
  </p:cSld>
  <p:clrMapOvr>
    <a:masterClrMapping/>
  </p:clrMapOvr>
  <p:transition>
    <p:wipe dir="d"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>
                <a:solidFill>
                  <a:schemeClr val="tx1"/>
                </a:solidFill>
              </a:rPr>
              <a:t>类访问权限</a:t>
            </a:r>
            <a:endParaRPr lang="zh-CN" altLang="en-US" smtClean="0">
              <a:solidFill>
                <a:schemeClr val="tx1"/>
              </a:solidFill>
            </a:endParaRPr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1786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solidFill>
                  <a:schemeClr val="tx1"/>
                </a:solidFill>
              </a:rPr>
              <a:t>Second:</a:t>
            </a:r>
            <a:r>
              <a:rPr lang="zh-CN" altLang="en-US" smtClean="0">
                <a:solidFill>
                  <a:schemeClr val="tx1"/>
                </a:solidFill>
              </a:rPr>
              <a:t>成员访问权限</a:t>
            </a:r>
            <a:endParaRPr lang="zh-CN" altLang="en-US" smtClean="0">
              <a:solidFill>
                <a:schemeClr val="tx1"/>
              </a:solidFill>
            </a:endParaRPr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122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 b="1" smtClean="0">
                <a:latin typeface="华文中宋" panose="02010600040101010101" pitchFamily="2" charset="-122"/>
                <a:ea typeface="华文中宋" panose="02010600040101010101" pitchFamily="2" charset="-122"/>
              </a:rPr>
              <a:t>一个引例</a:t>
            </a:r>
            <a:r>
              <a:rPr lang="en-US" altLang="zh-CN" sz="2800" b="1" smtClean="0">
                <a:latin typeface="华文中宋" panose="02010600040101010101" pitchFamily="2" charset="-122"/>
                <a:ea typeface="华文中宋" panose="02010600040101010101" pitchFamily="2" charset="-122"/>
              </a:rPr>
              <a:t>——</a:t>
            </a:r>
            <a:r>
              <a:rPr lang="zh-CN" altLang="en-US" sz="2800" b="1" smtClean="0">
                <a:latin typeface="华文中宋" panose="02010600040101010101" pitchFamily="2" charset="-122"/>
                <a:ea typeface="华文中宋" panose="02010600040101010101" pitchFamily="2" charset="-122"/>
              </a:rPr>
              <a:t>编写矩形绘制程序</a:t>
            </a:r>
            <a:endParaRPr lang="zh-CN" altLang="en-US" sz="2800" b="1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505977"/>
      </p:ext>
    </p:extLst>
  </p:cSld>
  <p:clrMapOvr>
    <a:masterClrMapping/>
  </p:clrMapOvr>
  <p:transition>
    <p:random/>
  </p:transition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zh-CN" smtClean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2238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>
                <a:solidFill>
                  <a:schemeClr val="tx1"/>
                </a:solidFill>
                <a:latin typeface="华文中宋" panose="02010600040101010101" pitchFamily="2" charset="-122"/>
              </a:rPr>
              <a:t>成员访问权限</a:t>
            </a:r>
            <a:endParaRPr lang="zh-CN" altLang="en-US" smtClean="0">
              <a:solidFill>
                <a:schemeClr val="tx1"/>
              </a:solidFill>
              <a:latin typeface="华文中宋" panose="02010600040101010101" pitchFamily="2" charset="-122"/>
            </a:endParaRPr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9696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68487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94597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01513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3600" b="1" smtClean="0">
                <a:solidFill>
                  <a:srgbClr val="B60819"/>
                </a:solidFill>
              </a:rPr>
              <a:t>访问权限修饰符练习</a:t>
            </a:r>
            <a:endParaRPr lang="zh-CN" altLang="en-US" b="1" smtClean="0">
              <a:solidFill>
                <a:srgbClr val="B60819"/>
              </a:solidFill>
            </a:endParaRPr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05740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50460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013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85258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6095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00" b="1" smtClean="0">
                <a:solidFill>
                  <a:srgbClr val="364F68"/>
                </a:solidFill>
              </a:rPr>
              <a:t>例</a:t>
            </a:r>
            <a:r>
              <a:rPr lang="en-US" altLang="zh-CN" sz="3200" b="1" smtClean="0">
                <a:solidFill>
                  <a:srgbClr val="364F68"/>
                </a:solidFill>
              </a:rPr>
              <a:t>: Rectangle.java</a:t>
            </a:r>
            <a:endParaRPr lang="zh-CN" altLang="en-US" sz="3200" b="1" dirty="0">
              <a:solidFill>
                <a:srgbClr val="364F68"/>
              </a:solidFill>
            </a:endParaRPr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297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69956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0742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49281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74108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37635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/>
              <a:t>4.2 java</a:t>
            </a:r>
            <a:r>
              <a:rPr lang="zh-CN" altLang="en-US" sz="3200" smtClean="0"/>
              <a:t>支持的面向对象基础技术</a:t>
            </a:r>
            <a:endParaRPr lang="zh-CN" altLang="en-US" sz="3200" smtClean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7162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4.2.3 </a:t>
            </a:r>
            <a:r>
              <a:rPr lang="zh-CN" altLang="en-US" smtClean="0"/>
              <a:t>数据封装 </a:t>
            </a:r>
            <a:endParaRPr lang="zh-CN" altLang="en-US" sz="3000" smtClean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593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4.2.3 </a:t>
            </a:r>
            <a:r>
              <a:rPr lang="zh-CN" altLang="en-US" smtClean="0"/>
              <a:t>数据封装</a:t>
            </a:r>
            <a:r>
              <a:rPr lang="en-US" altLang="zh-CN" smtClean="0"/>
              <a:t>----static(</a:t>
            </a:r>
            <a:r>
              <a:rPr lang="zh-CN" altLang="en-US" smtClean="0"/>
              <a:t>静态成员</a:t>
            </a:r>
            <a:r>
              <a:rPr lang="en-US" altLang="zh-CN" smtClean="0"/>
              <a:t>)</a:t>
            </a:r>
            <a:endParaRPr lang="zh-CN" altLang="zh-CN" dirty="0" smtClean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77348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24260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5916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334</Words>
  <Application>Microsoft Office PowerPoint</Application>
  <PresentationFormat>全屏显示(4:3)</PresentationFormat>
  <Paragraphs>65</Paragraphs>
  <Slides>122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122</vt:i4>
      </vt:variant>
    </vt:vector>
  </HeadingPairs>
  <TitlesOfParts>
    <vt:vector size="123" baseType="lpstr">
      <vt:lpstr>Office 主题​​</vt:lpstr>
      <vt:lpstr>  4  面向对象</vt:lpstr>
      <vt:lpstr>第一部分四： 面向对象基础</vt:lpstr>
      <vt:lpstr>PowerPoint 演示文稿</vt:lpstr>
      <vt:lpstr>PowerPoint 演示文稿</vt:lpstr>
      <vt:lpstr>4.1.1 面向对象方法学</vt:lpstr>
      <vt:lpstr>PowerPoint 演示文稿</vt:lpstr>
      <vt:lpstr>4.1.2面向对象设计的任务（了解）</vt:lpstr>
      <vt:lpstr>一个引例——编写矩形绘制程序</vt:lpstr>
      <vt:lpstr>例: Rectangle.java</vt:lpstr>
      <vt:lpstr>4.1.3 面向对象方法学</vt:lpstr>
      <vt:lpstr>4.2 面向对象基本特征：封装、继承和多态</vt:lpstr>
      <vt:lpstr>4.2 封装、继承和多态</vt:lpstr>
      <vt:lpstr>4.2 封装、继承和多态</vt:lpstr>
      <vt:lpstr>3、多态</vt:lpstr>
      <vt:lpstr>3、多态</vt:lpstr>
      <vt:lpstr>4.2 java支持的面向对象基础技术</vt:lpstr>
      <vt:lpstr>4.2.1类与对象</vt:lpstr>
      <vt:lpstr>1 基本类的定义</vt:lpstr>
      <vt:lpstr>1 基本类的定义</vt:lpstr>
      <vt:lpstr>举例--类的定义</vt:lpstr>
      <vt:lpstr>2 变量的作用域（改到第四章讲）</vt:lpstr>
      <vt:lpstr>PowerPoint 演示文稿</vt:lpstr>
      <vt:lpstr>PowerPoint 演示文稿</vt:lpstr>
      <vt:lpstr>编译执行</vt:lpstr>
      <vt:lpstr>PowerPoint 演示文稿</vt:lpstr>
      <vt:lpstr>4.2.1类与对象</vt:lpstr>
      <vt:lpstr>2 对象：对象是类的具体实例</vt:lpstr>
      <vt:lpstr>对象初始化问题</vt:lpstr>
      <vt:lpstr>举例--类的定义</vt:lpstr>
      <vt:lpstr>自动进行初始化赋值 </vt:lpstr>
      <vt:lpstr>PowerPoint 演示文稿</vt:lpstr>
      <vt:lpstr>3对象的引用</vt:lpstr>
      <vt:lpstr>PowerPoint 演示文稿</vt:lpstr>
      <vt:lpstr>对象的生命周期</vt:lpstr>
      <vt:lpstr>PowerPoint 演示文稿</vt:lpstr>
      <vt:lpstr> 扩展部分</vt:lpstr>
      <vt:lpstr>PowerPoint 演示文稿</vt:lpstr>
      <vt:lpstr> 对象的比较</vt:lpstr>
      <vt:lpstr>基本类的定义</vt:lpstr>
      <vt:lpstr> 方法调用</vt:lpstr>
      <vt:lpstr> 5、构造方法 (constructor)</vt:lpstr>
      <vt:lpstr>PowerPoint 演示文稿</vt:lpstr>
      <vt:lpstr>PowerPoint 演示文稿</vt:lpstr>
      <vt:lpstr>编程小问题</vt:lpstr>
      <vt:lpstr> 5 (构造方法)------默认构造方法</vt:lpstr>
      <vt:lpstr>PowerPoint 演示文稿</vt:lpstr>
      <vt:lpstr>初始化块（了解，不常用）</vt:lpstr>
      <vt:lpstr>PowerPoint 演示文稿</vt:lpstr>
      <vt:lpstr>6、Java参数传递</vt:lpstr>
      <vt:lpstr>参数传递----传递简单数据类型（值拷贝）</vt:lpstr>
      <vt:lpstr>参数传递----传递引用类型（引用值拷贝）</vt:lpstr>
      <vt:lpstr>PowerPoint 演示文稿</vt:lpstr>
      <vt:lpstr>PowerPoint 演示文稿</vt:lpstr>
      <vt:lpstr>PowerPoint 演示文稿</vt:lpstr>
      <vt:lpstr>PowerPoint 演示文稿</vt:lpstr>
      <vt:lpstr>变长参数</vt:lpstr>
      <vt:lpstr>PowerPoint 演示文稿</vt:lpstr>
      <vt:lpstr>PowerPoint 演示文稿</vt:lpstr>
      <vt:lpstr>Demo</vt:lpstr>
      <vt:lpstr>PowerPoint 演示文稿</vt:lpstr>
      <vt:lpstr>4.2.1类与对象</vt:lpstr>
      <vt:lpstr>4.2 java支持的面向对象基础技术</vt:lpstr>
      <vt:lpstr>Java语言提供的语法支持</vt:lpstr>
      <vt:lpstr>PowerPoint 演示文稿</vt:lpstr>
      <vt:lpstr>PowerPoint 演示文稿</vt:lpstr>
      <vt:lpstr>4.2 java支持的面向对象基础技术</vt:lpstr>
      <vt:lpstr>4.2.2  隐藏内部细节</vt:lpstr>
      <vt:lpstr>PowerPoint 演示文稿</vt:lpstr>
      <vt:lpstr>package---包</vt:lpstr>
      <vt:lpstr>包的定义</vt:lpstr>
      <vt:lpstr>PowerPoint 演示文稿</vt:lpstr>
      <vt:lpstr>PowerPoint 演示文稿</vt:lpstr>
      <vt:lpstr>PowerPoint 演示文稿</vt:lpstr>
      <vt:lpstr> 运行包中的类</vt:lpstr>
      <vt:lpstr>包小结：</vt:lpstr>
      <vt:lpstr>First----类访问权限</vt:lpstr>
      <vt:lpstr>访问控制符</vt:lpstr>
      <vt:lpstr>类访问权限</vt:lpstr>
      <vt:lpstr>Second:成员访问权限</vt:lpstr>
      <vt:lpstr>PowerPoint 演示文稿</vt:lpstr>
      <vt:lpstr>成员访问权限</vt:lpstr>
      <vt:lpstr>PowerPoint 演示文稿</vt:lpstr>
      <vt:lpstr>PowerPoint 演示文稿</vt:lpstr>
      <vt:lpstr>PowerPoint 演示文稿</vt:lpstr>
      <vt:lpstr>访问权限修饰符练习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4.2 java支持的面向对象基础技术</vt:lpstr>
      <vt:lpstr>4.2.3 数据封装 </vt:lpstr>
      <vt:lpstr>4.2.3 数据封装----static(静态成员)</vt:lpstr>
      <vt:lpstr>PowerPoint 演示文稿</vt:lpstr>
      <vt:lpstr>PowerPoint 演示文稿</vt:lpstr>
      <vt:lpstr>4.2.3 数据封装--static data（类变量） </vt:lpstr>
      <vt:lpstr>1、如何调用一个static变量</vt:lpstr>
      <vt:lpstr>PowerPoint 演示文稿</vt:lpstr>
      <vt:lpstr>PowerPoint 演示文稿</vt:lpstr>
      <vt:lpstr>PowerPoint 演示文稿</vt:lpstr>
      <vt:lpstr>PowerPoint 演示文稿</vt:lpstr>
      <vt:lpstr>4.2.3 数据封装----  静态方法（static   method）</vt:lpstr>
      <vt:lpstr>4.2.3 静态方法（static   method）</vt:lpstr>
      <vt:lpstr>PowerPoint 演示文稿</vt:lpstr>
      <vt:lpstr>PowerPoint 演示文稿</vt:lpstr>
      <vt:lpstr>Jdk1.5之后的特性----静态引用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4.2.4 对象数组</vt:lpstr>
      <vt:lpstr>PowerPoint 演示文稿</vt:lpstr>
      <vt:lpstr>NULL</vt:lpstr>
      <vt:lpstr>PowerPoint 演示文稿</vt:lpstr>
      <vt:lpstr>四章第二部分： 类之间关系及设计</vt:lpstr>
      <vt:lpstr>PowerPoint 演示文稿</vt:lpstr>
    </vt:vector>
  </TitlesOfParts>
  <Company>china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4  面向对象</dc:title>
  <dc:creator>Administrator</dc:creator>
  <cp:lastModifiedBy>Administrator</cp:lastModifiedBy>
  <cp:revision>1</cp:revision>
  <dcterms:created xsi:type="dcterms:W3CDTF">2021-12-01T02:28:34Z</dcterms:created>
  <dcterms:modified xsi:type="dcterms:W3CDTF">2021-12-01T02:28:52Z</dcterms:modified>
</cp:coreProperties>
</file>